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3" r:id="rId4"/>
    <p:sldId id="264" r:id="rId5"/>
    <p:sldId id="261" r:id="rId6"/>
    <p:sldId id="265" r:id="rId7"/>
    <p:sldId id="266" r:id="rId8"/>
    <p:sldId id="275" r:id="rId9"/>
    <p:sldId id="269" r:id="rId10"/>
    <p:sldId id="274" r:id="rId11"/>
    <p:sldId id="267" r:id="rId12"/>
    <p:sldId id="272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757F-0D75-4D24-A495-65A791FCD605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9CF5-941E-439C-B608-F3651C0D9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9CF5-941E-439C-B608-F3651C0D9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9CF5-941E-439C-B608-F3651C0D9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EEF1-ACCC-4178-B54D-0915EC5FD76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58" y="2286000"/>
            <a:ext cx="7607342" cy="2362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TỰ NHIÊN VÀ XÃ HỘI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TẬP: CON NGƯỜI VÀ SỨC KHỎE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THỊ HƯƠNG GIANG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LỚP 2A1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858" y="1251410"/>
            <a:ext cx="806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BÁ QUÁT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9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54" y="838200"/>
            <a:ext cx="6518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GIẢI LAO GIỮA GIỜ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0051" y="2057400"/>
            <a:ext cx="70833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MỜI CÁC BẠN</a:t>
            </a:r>
          </a:p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CÙNG NHAU ĐỨNG LÊN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NHẢY MÚA NHÉ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1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419" y="2362200"/>
            <a:ext cx="61895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VỆ SINH ĂN UỐNG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2751576" y="4114800"/>
            <a:ext cx="3505200" cy="1447800"/>
          </a:xfrm>
          <a:prstGeom prst="snip1Rect">
            <a:avLst>
              <a:gd name="adj" fmla="val 233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Các em sử dụng bông hoa Đ – S để thực hiện bài tập này nhé !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62000" y="381000"/>
            <a:ext cx="6400800" cy="870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Một ngày chúng ta nên ăn đủ 3 bữa chính và uống đủ nước để cơ thể luôn khoẻ mạnh.</a:t>
            </a:r>
            <a:endParaRPr kumimoji="1" lang="en-US" sz="20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95299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Đ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41218" y="2759107"/>
            <a:ext cx="6553200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Có thể uống nước ở ao, hồ khi quá khát nước.</a:t>
            </a:r>
            <a:endParaRPr kumimoji="1" lang="en-US" sz="20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0" y="1524000"/>
            <a:ext cx="6450189" cy="968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Không cần rửa </a:t>
            </a:r>
            <a:r>
              <a:rPr kumimoji="1" lang="en-US" sz="20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tay trước khi </a:t>
            </a:r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ăn và sau khi đi vệ sinh bằng xà bông và nước sạch .</a:t>
            </a:r>
            <a:endParaRPr kumimoji="1" lang="en-US" sz="20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4697" y="2895599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</a:t>
            </a:r>
          </a:p>
        </p:txBody>
      </p:sp>
      <p:sp>
        <p:nvSpPr>
          <p:cNvPr id="18" name="Oval 17"/>
          <p:cNvSpPr/>
          <p:nvPr/>
        </p:nvSpPr>
        <p:spPr>
          <a:xfrm>
            <a:off x="7544698" y="1687667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s</a:t>
            </a:r>
            <a:endParaRPr lang="en-US" sz="3200" b="1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34394" y="4038600"/>
            <a:ext cx="5880804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Để phòng tránh bệnh đường ruột ta nên ăn sạch, uống sạch và ở sạch</a:t>
            </a:r>
            <a:endParaRPr kumimoji="1" lang="en-US" sz="20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43800" y="4114800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447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429000" y="304800"/>
            <a:ext cx="2743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CỦNG CỐ</a:t>
            </a:r>
            <a:endParaRPr lang="en-US" sz="3200"/>
          </a:p>
        </p:txBody>
      </p:sp>
      <p:sp>
        <p:nvSpPr>
          <p:cNvPr id="49" name="Rectangle 48"/>
          <p:cNvSpPr/>
          <p:nvPr/>
        </p:nvSpPr>
        <p:spPr>
          <a:xfrm>
            <a:off x="1371600" y="1302327"/>
            <a:ext cx="6096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smtClean="0"/>
              <a:t>Để </a:t>
            </a:r>
            <a:r>
              <a:rPr lang="en-US" altLang="en-US" sz="2800" b="1"/>
              <a:t>đề phòng bệnh giun </a:t>
            </a:r>
            <a:r>
              <a:rPr lang="en-US" altLang="en-US" sz="2800" b="1" smtClean="0"/>
              <a:t>ta cần làm gì ?</a:t>
            </a:r>
            <a:endParaRPr lang="en-US" sz="2800"/>
          </a:p>
        </p:txBody>
      </p:sp>
      <p:sp>
        <p:nvSpPr>
          <p:cNvPr id="50" name="TextBox 49"/>
          <p:cNvSpPr txBox="1"/>
          <p:nvPr/>
        </p:nvSpPr>
        <p:spPr>
          <a:xfrm>
            <a:off x="457200" y="251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smtClean="0"/>
              <a:t>Ăn chín uống sôi, thường xuyên rửa tay và tắm rửa sạch sẽ.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" y="31677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B. Xử lí rác thải hợp vệ sinh và sử dụng nguồn nước sạch trong ăn uống và sinh hoạt.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411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Chọn cả 2 câu trên</a:t>
            </a:r>
          </a:p>
        </p:txBody>
      </p:sp>
      <p:sp>
        <p:nvSpPr>
          <p:cNvPr id="53" name="Oval 52"/>
          <p:cNvSpPr/>
          <p:nvPr/>
        </p:nvSpPr>
        <p:spPr>
          <a:xfrm>
            <a:off x="381000" y="4038600"/>
            <a:ext cx="533400" cy="577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2" grpId="0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9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8768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KIỂM TRA BÀI CŨ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381000"/>
            <a:ext cx="3505200" cy="198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7030A0"/>
                </a:solidFill>
              </a:rPr>
              <a:t>Em</a:t>
            </a:r>
            <a:r>
              <a:rPr lang="en-US" sz="2200" b="1" smtClean="0">
                <a:solidFill>
                  <a:srgbClr val="7030A0"/>
                </a:solidFill>
              </a:rPr>
              <a:t> hãy nêu tên các bài Tự nhiên xã hội mà em đã học.</a:t>
            </a:r>
            <a:endParaRPr lang="en-US" sz="2200" b="1">
              <a:solidFill>
                <a:srgbClr val="7030A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62200" y="1828800"/>
            <a:ext cx="384571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1.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quan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vận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động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69127" y="2362200"/>
            <a:ext cx="2698750" cy="4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2. </a:t>
            </a:r>
            <a:r>
              <a:rPr kumimoji="1" lang="en-US" sz="2800" b="1" dirty="0" err="1">
                <a:latin typeface="+mj-lt"/>
              </a:rPr>
              <a:t>Bộ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xương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369127" y="2798618"/>
            <a:ext cx="2766219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 smtClean="0">
                <a:latin typeface="+mj-lt"/>
              </a:rPr>
              <a:t>3</a:t>
            </a:r>
            <a:r>
              <a:rPr kumimoji="1" lang="en-US" sz="2800" b="1" dirty="0">
                <a:latin typeface="+mj-lt"/>
              </a:rPr>
              <a:t>. </a:t>
            </a:r>
            <a:r>
              <a:rPr kumimoji="1" lang="en-US" sz="2800" b="1" dirty="0" err="1">
                <a:latin typeface="+mj-lt"/>
              </a:rPr>
              <a:t>Hệ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cơ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362200" y="3200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4. </a:t>
            </a:r>
            <a:r>
              <a:rPr kumimoji="1" lang="en-US" sz="2800" b="1" dirty="0" err="1">
                <a:latin typeface="+mj-lt"/>
              </a:rPr>
              <a:t>Làm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gì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để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err="1">
                <a:latin typeface="+mj-lt"/>
              </a:rPr>
              <a:t>xương</a:t>
            </a:r>
            <a:r>
              <a:rPr kumimoji="1" lang="en-US" sz="2800" b="1">
                <a:latin typeface="+mj-lt"/>
              </a:rPr>
              <a:t> </a:t>
            </a:r>
            <a:r>
              <a:rPr kumimoji="1" lang="en-US" sz="2800" b="1" smtClean="0">
                <a:latin typeface="+mj-lt"/>
              </a:rPr>
              <a:t>và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phát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triển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tốt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362201" y="3657600"/>
            <a:ext cx="3575844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smtClean="0">
                <a:latin typeface="+mj-lt"/>
              </a:rPr>
              <a:t>5.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quan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tiêu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hóa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286000" y="3962400"/>
            <a:ext cx="350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dirty="0">
                <a:latin typeface="+mj-lt"/>
              </a:rPr>
              <a:t> </a:t>
            </a:r>
            <a:r>
              <a:rPr kumimoji="1" lang="en-US" sz="2800" b="1" dirty="0">
                <a:latin typeface="+mj-lt"/>
              </a:rPr>
              <a:t>6. </a:t>
            </a:r>
            <a:r>
              <a:rPr kumimoji="1" lang="en-US" sz="2800" b="1" dirty="0" err="1">
                <a:latin typeface="+mj-lt"/>
              </a:rPr>
              <a:t>Tiêu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hóa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thức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ăn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362200" y="4495800"/>
            <a:ext cx="49252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7. </a:t>
            </a:r>
            <a:r>
              <a:rPr kumimoji="1" lang="en-US" sz="2800" b="1" dirty="0" err="1">
                <a:latin typeface="+mj-lt"/>
              </a:rPr>
              <a:t>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uống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đầy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đủ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362200" y="49530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8. </a:t>
            </a:r>
            <a:r>
              <a:rPr kumimoji="1" lang="en-US" sz="2800" b="1" dirty="0" err="1">
                <a:latin typeface="+mj-lt"/>
              </a:rPr>
              <a:t>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uống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sạch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sẽ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362201" y="5334000"/>
            <a:ext cx="41155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9. </a:t>
            </a:r>
            <a:r>
              <a:rPr kumimoji="1" lang="en-US" sz="2800" b="1" dirty="0" err="1">
                <a:latin typeface="+mj-lt"/>
              </a:rPr>
              <a:t>Đề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phòng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bệnh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giun</a:t>
            </a:r>
            <a:endParaRPr kumimoji="1"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7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86000"/>
            <a:ext cx="71795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QUAN VẬN ĐỘNG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2465" y="3505200"/>
            <a:ext cx="4343400" cy="1905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Các em hoạt động nhóm 4 để vẽ mũi tên vào đúng các bộ phận của bộ xương.</a:t>
            </a:r>
          </a:p>
        </p:txBody>
      </p:sp>
    </p:spTree>
    <p:extLst>
      <p:ext uri="{BB962C8B-B14F-4D97-AF65-F5344CB8AC3E}">
        <p14:creationId xmlns:p14="http://schemas.microsoft.com/office/powerpoint/2010/main" val="24330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o xuo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142423" y="1600200"/>
            <a:ext cx="2083117" cy="4675910"/>
          </a:xfrm>
          <a:noFill/>
          <a:ln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333243" y="11430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đầu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333243" y="17526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mặt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333243" y="23622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sườn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333243" y="29718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sống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333243" y="35814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tay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155443" y="46863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chậu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057400" y="5867400"/>
            <a:ext cx="135788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chân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375273" y="1905000"/>
            <a:ext cx="135788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bả vai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6653023" y="3403600"/>
            <a:ext cx="1789937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6553200" y="4902200"/>
            <a:ext cx="1419606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đầu gối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3415284" y="5230582"/>
            <a:ext cx="1555495" cy="8164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76200" y="76200"/>
            <a:ext cx="2424545" cy="1625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Ví dụ: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0197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o xuo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488870" y="816429"/>
            <a:ext cx="2645229" cy="5290457"/>
          </a:xfrm>
          <a:noFill/>
          <a:ln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76450" y="655864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đầu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930400" y="14478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mặt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1943100" y="21336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sườn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68500" y="2759529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sống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625600" y="35814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498600" y="43815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chậu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1651000" y="5529943"/>
            <a:ext cx="1676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418580" y="1311729"/>
            <a:ext cx="1676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bả 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6690360" y="3216729"/>
            <a:ext cx="2209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6191250" y="4461329"/>
            <a:ext cx="1752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đầu gối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3600450" y="990600"/>
            <a:ext cx="1276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3454400" y="1524000"/>
            <a:ext cx="1270000" cy="1959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3467100" y="2362200"/>
            <a:ext cx="1333500" cy="653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3492500" y="2971800"/>
            <a:ext cx="1460500" cy="1306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 flipV="1">
            <a:off x="3149600" y="3352800"/>
            <a:ext cx="831850" cy="3338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3314700" y="4191000"/>
            <a:ext cx="1333500" cy="14369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3340100" y="5257799"/>
            <a:ext cx="1384300" cy="5007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3314700" y="5900055"/>
            <a:ext cx="14859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5638800" y="1556658"/>
            <a:ext cx="749300" cy="16328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H="1" flipV="1">
            <a:off x="5816600" y="2759527"/>
            <a:ext cx="873760" cy="6912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H="1">
            <a:off x="5467350" y="4689929"/>
            <a:ext cx="6985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3048000" y="3581400"/>
            <a:ext cx="16764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0" y="0"/>
            <a:ext cx="2514600" cy="131172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Đáp án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8516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/>
          </a:bodyPr>
          <a:lstStyle/>
          <a:p>
            <a:pPr algn="l" defTabSz="508837" eaLnBrk="0" fontAlgn="base" hangingPunct="0">
              <a:spcAft>
                <a:spcPct val="0"/>
              </a:spcAft>
            </a:pPr>
            <a:r>
              <a:rPr lang="en-US" sz="2800" dirty="0" err="1" smtClean="0">
                <a:solidFill>
                  <a:srgbClr val="C00000"/>
                </a:solidFill>
              </a:rPr>
              <a:t>Câu</a:t>
            </a:r>
            <a:r>
              <a:rPr lang="en-US" sz="2800" smtClean="0">
                <a:solidFill>
                  <a:srgbClr val="C00000"/>
                </a:solidFill>
              </a:rPr>
              <a:t> hỏi 1: </a:t>
            </a:r>
            <a:r>
              <a:rPr lang="en-US" sz="2800">
                <a:solidFill>
                  <a:srgbClr val="C00000"/>
                </a:solidFill>
              </a:rPr>
              <a:t>Tại sao chúng ta cần ngồi học ngay ngắn </a:t>
            </a:r>
            <a:r>
              <a:rPr lang="en-US" sz="2800" smtClean="0">
                <a:solidFill>
                  <a:srgbClr val="C00000"/>
                </a:solidFill>
              </a:rPr>
              <a:t>?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650" y="3048000"/>
            <a:ext cx="864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08837" eaLnBrk="0" fontAlgn="base" hangingPunct="0">
              <a:spcAft>
                <a:spcPct val="0"/>
              </a:spcAft>
            </a:pPr>
            <a:r>
              <a:rPr lang="en-US" sz="2800" smtClean="0">
                <a:solidFill>
                  <a:srgbClr val="C00000"/>
                </a:solidFill>
              </a:rPr>
              <a:t>Câu hỏi 2: </a:t>
            </a:r>
            <a:r>
              <a:rPr kumimoji="1" lang="en-US" sz="2800" smtClean="0">
                <a:solidFill>
                  <a:srgbClr val="C00000"/>
                </a:solidFill>
              </a:rPr>
              <a:t>Em </a:t>
            </a:r>
            <a:r>
              <a:rPr kumimoji="1" lang="en-US" sz="2800">
                <a:solidFill>
                  <a:srgbClr val="C00000"/>
                </a:solidFill>
              </a:rPr>
              <a:t>nên làm gì để </a:t>
            </a:r>
            <a:r>
              <a:rPr kumimoji="1" lang="en-US" sz="2800" smtClean="0">
                <a:solidFill>
                  <a:srgbClr val="C00000"/>
                </a:solidFill>
              </a:rPr>
              <a:t>xương phát </a:t>
            </a:r>
            <a:r>
              <a:rPr kumimoji="1" lang="en-US" sz="2800">
                <a:solidFill>
                  <a:srgbClr val="C00000"/>
                </a:solidFill>
              </a:rPr>
              <a:t>triển và cơ được săn chắc </a:t>
            </a:r>
            <a:r>
              <a:rPr kumimoji="1" lang="en-US" sz="2800" smtClean="0">
                <a:solidFill>
                  <a:srgbClr val="C00000"/>
                </a:solidFill>
              </a:rPr>
              <a:t>?</a:t>
            </a:r>
            <a:endParaRPr kumimoji="1" lang="en-US" sz="280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219200"/>
            <a:ext cx="807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5088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 ta cần ngồi học ngay ngắn </a:t>
            </a:r>
            <a:r>
              <a:rPr lang="en-US" sz="28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để </a:t>
            </a:r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không bị cong vẹo cột sống.</a:t>
            </a:r>
            <a:r>
              <a:rPr lang="en-US" sz="280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500" y="4165600"/>
            <a:ext cx="8077200" cy="1371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2800" b="1">
                <a:solidFill>
                  <a:schemeClr val="bg1"/>
                </a:solidFill>
                <a:latin typeface="+mj-lt"/>
              </a:rPr>
              <a:t>Để xương phát triển, cơ được săn chắc ta cần ăn uống đầy đủ và tập thể dục đều đặn.</a:t>
            </a:r>
            <a:endParaRPr kumimoji="1"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289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690" y="2057400"/>
            <a:ext cx="6708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QUAN TIÊU HOÁ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74" y="3124200"/>
            <a:ext cx="2222126" cy="2344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657600" y="3048000"/>
            <a:ext cx="4300987" cy="548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Răng: Nghiền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64527" y="3505200"/>
            <a:ext cx="4038600" cy="5481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Lưỡi: Nhào </a:t>
            </a:r>
            <a:r>
              <a:rPr lang="en-US" sz="24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trộn thức ăn.</a:t>
            </a:r>
            <a:endParaRPr lang="en-US" sz="240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947672"/>
            <a:ext cx="3676593" cy="548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Nước bọt: Làm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ướt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.</a:t>
            </a:r>
            <a:endParaRPr lang="en-US" sz="2400" dirty="0"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344" y="5082975"/>
            <a:ext cx="1172441" cy="7711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Miệng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16828" y="4800600"/>
            <a:ext cx="5898572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Nên ăn </a:t>
            </a:r>
            <a:r>
              <a:rPr lang="en-US" sz="2000" smtClean="0">
                <a:solidFill>
                  <a:schemeClr val="tx1"/>
                </a:solidFill>
              </a:rPr>
              <a:t>chậm, </a:t>
            </a:r>
            <a:r>
              <a:rPr lang="en-US" sz="2000">
                <a:solidFill>
                  <a:schemeClr val="tx1"/>
                </a:solidFill>
              </a:rPr>
              <a:t>nhai kĩ để tránh bị nghẹn và hóc xương, đồng thời giúp thức ăn được </a:t>
            </a:r>
            <a:r>
              <a:rPr lang="en-US" sz="2000" smtClean="0">
                <a:solidFill>
                  <a:schemeClr val="tx1"/>
                </a:solidFill>
              </a:rPr>
              <a:t>nghiền </a:t>
            </a:r>
            <a:r>
              <a:rPr lang="en-US" sz="2000">
                <a:solidFill>
                  <a:schemeClr val="tx1"/>
                </a:solidFill>
              </a:rPr>
              <a:t>nát tốt hơn, giúp dạ dày dễ dàng tiêu hoá thức ăn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859" y="609600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Trò chơi: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2428" y="2514600"/>
            <a:ext cx="621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 chọn đúng hơn?</a:t>
            </a:r>
            <a:endParaRPr lang="en-US" sz="60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05014" y="3437930"/>
            <a:ext cx="4114800" cy="990600"/>
          </a:xfrm>
          <a:prstGeom prst="round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Các em sử dụng bảng con để điền vào chỗ trống.</a:t>
            </a:r>
          </a:p>
        </p:txBody>
      </p:sp>
    </p:spTree>
    <p:extLst>
      <p:ext uri="{BB962C8B-B14F-4D97-AF65-F5344CB8AC3E}">
        <p14:creationId xmlns:p14="http://schemas.microsoft.com/office/powerpoint/2010/main" val="26277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2298968"/>
            <a:ext cx="8839200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 Vào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ến ruột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non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phần lớn thức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ă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n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ợc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biến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thành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.........................Chúng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thấm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qua…................. vào …...... 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i nuôi c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ơ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thể.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Các............... 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ợc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a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xuống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ruột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già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Ở ruột già, các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chất bã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biến thành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…..........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ợc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 ra ngoài qua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..............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7400" y="990600"/>
            <a:ext cx="243422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chất bổ d</a:t>
            </a:r>
            <a:r>
              <a:rPr lang="vi-VN" sz="2400" b="1">
                <a:solidFill>
                  <a:srgbClr val="FF0000"/>
                </a:solidFill>
                <a:latin typeface="Arial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ỡng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53674" y="1009303"/>
            <a:ext cx="84672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máu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352800" y="1001068"/>
            <a:ext cx="23622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thành ruột </a:t>
            </a:r>
            <a:r>
              <a:rPr lang="en-US" sz="2400" b="1" smtClean="0">
                <a:solidFill>
                  <a:srgbClr val="FF0000"/>
                </a:solidFill>
                <a:latin typeface="Arial"/>
              </a:rPr>
              <a:t>non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0" y="1604665"/>
            <a:ext cx="12954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chất bã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 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218700" y="1001068"/>
            <a:ext cx="9149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phân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899863" y="1600200"/>
            <a:ext cx="149007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hậu môn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51632 0.2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2916 0.25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4618 0.32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4584 0.2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52639 0.4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972 0.445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546</Words>
  <Application>Microsoft Office PowerPoint</Application>
  <PresentationFormat>On-screen Show (4:3)</PresentationFormat>
  <Paragraphs>79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MÔN: TỰ NHIÊN VÀ XÃ HỘI ÔN TẬP: CON NGƯỜI VÀ SỨC KHỎE  GIÁO VIÊN: CHÂU THỊ HƯƠNG GIANG LỚP 2A1 </vt:lpstr>
      <vt:lpstr>KIỂM TRA BÀI CŨ</vt:lpstr>
      <vt:lpstr>PowerPoint Presentation</vt:lpstr>
      <vt:lpstr>PowerPoint Presentation</vt:lpstr>
      <vt:lpstr>PowerPoint Presentation</vt:lpstr>
      <vt:lpstr>Câu hỏi 1: Tại sao chúng ta cần ngồi học ngay ngắn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DUNG</cp:lastModifiedBy>
  <cp:revision>58</cp:revision>
  <dcterms:created xsi:type="dcterms:W3CDTF">2020-11-06T04:11:23Z</dcterms:created>
  <dcterms:modified xsi:type="dcterms:W3CDTF">2020-11-29T13:26:00Z</dcterms:modified>
</cp:coreProperties>
</file>